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02" r:id="rId2"/>
    <p:sldId id="303" r:id="rId3"/>
    <p:sldId id="304" r:id="rId4"/>
    <p:sldId id="297" r:id="rId5"/>
    <p:sldId id="264" r:id="rId6"/>
    <p:sldId id="258" r:id="rId7"/>
    <p:sldId id="305" r:id="rId8"/>
    <p:sldId id="260" r:id="rId9"/>
    <p:sldId id="306" r:id="rId10"/>
    <p:sldId id="261" r:id="rId11"/>
    <p:sldId id="307" r:id="rId12"/>
    <p:sldId id="262" r:id="rId13"/>
    <p:sldId id="301" r:id="rId14"/>
    <p:sldId id="295" r:id="rId15"/>
    <p:sldId id="299" r:id="rId16"/>
    <p:sldId id="300" r:id="rId17"/>
    <p:sldId id="3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16649"/>
    <a:srgbClr val="00A1DA"/>
    <a:srgbClr val="00B0F0"/>
    <a:srgbClr val="B7ECFF"/>
    <a:srgbClr val="97E4FF"/>
    <a:srgbClr val="61D6FF"/>
    <a:srgbClr val="1DC4FF"/>
    <a:srgbClr val="FFFFFF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0387" autoAdjust="0"/>
  </p:normalViewPr>
  <p:slideViewPr>
    <p:cSldViewPr snapToGrid="0" showGuides="1">
      <p:cViewPr varScale="1">
        <p:scale>
          <a:sx n="61" d="100"/>
          <a:sy n="61" d="100"/>
        </p:scale>
        <p:origin x="78" y="100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englishkids.britishcouncil.org/grammar-videos/school-rule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45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5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https://youtu.be/OqVueNN2GQo?si=XchIAtHYImZvHpEC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44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29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examples and grammar point breakdown, let students watch the video: 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hlinkClick r:id="rId3"/>
              </a:rPr>
              <a:t>http://learnenglishkids.britishcouncil.org/grammar-videos/school-rules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84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21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1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5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4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1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7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4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74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9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7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3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3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36" name="Round Single Corner Rectangle 3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ound Single Corner Rectangle 4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73909" y="1341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9" y="1052164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206" y="1165051"/>
            <a:ext cx="83365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a, any, some, much 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A25F62-8536-8B8D-F59A-7D93222082C0}"/>
              </a:ext>
            </a:extLst>
          </p:cNvPr>
          <p:cNvSpPr txBox="1"/>
          <p:nvPr/>
        </p:nvSpPr>
        <p:spPr>
          <a:xfrm>
            <a:off x="473909" y="1786679"/>
            <a:ext cx="11365994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How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books are there in your bag?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There isn’t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milk in the fridge. It’s empty.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How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sugar do you need for your tea, Mum?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need to buy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new furniture for the house.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There is </a:t>
            </a:r>
            <a:r>
              <a:rPr lang="en-US" sz="28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big cave in this area.</a:t>
            </a:r>
            <a:r>
              <a:rPr lang="en-US" sz="4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E33E66-4A30-18E1-29B0-1DAE2A6BB24E}"/>
              </a:ext>
            </a:extLst>
          </p:cNvPr>
          <p:cNvSpPr txBox="1"/>
          <p:nvPr/>
        </p:nvSpPr>
        <p:spPr>
          <a:xfrm>
            <a:off x="2096814" y="2010121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many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6B50A5-BF50-95ED-409D-3E13EF48DE77}"/>
              </a:ext>
            </a:extLst>
          </p:cNvPr>
          <p:cNvSpPr txBox="1"/>
          <p:nvPr/>
        </p:nvSpPr>
        <p:spPr>
          <a:xfrm>
            <a:off x="3505867" y="2917357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491EB-E718-5B81-4FB8-489698BD0D3E}"/>
              </a:ext>
            </a:extLst>
          </p:cNvPr>
          <p:cNvSpPr txBox="1"/>
          <p:nvPr/>
        </p:nvSpPr>
        <p:spPr>
          <a:xfrm>
            <a:off x="2137111" y="3847705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094B8C-914E-A0C3-FE6F-EE8556519377}"/>
              </a:ext>
            </a:extLst>
          </p:cNvPr>
          <p:cNvSpPr txBox="1"/>
          <p:nvPr/>
        </p:nvSpPr>
        <p:spPr>
          <a:xfrm>
            <a:off x="4393324" y="4758692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CA936A-6609-CAED-FB53-F82C3CF99AC0}"/>
              </a:ext>
            </a:extLst>
          </p:cNvPr>
          <p:cNvSpPr txBox="1"/>
          <p:nvPr/>
        </p:nvSpPr>
        <p:spPr>
          <a:xfrm>
            <a:off x="3237849" y="5685289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2AF0D-737A-9031-FEB9-A3760607E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536" y="2770938"/>
            <a:ext cx="6541394" cy="36551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4596A5-CB6B-543C-BB2F-224A31E45110}"/>
              </a:ext>
            </a:extLst>
          </p:cNvPr>
          <p:cNvSpPr txBox="1"/>
          <p:nvPr/>
        </p:nvSpPr>
        <p:spPr>
          <a:xfrm>
            <a:off x="302070" y="2332647"/>
            <a:ext cx="49575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- We use </a:t>
            </a:r>
            <a:r>
              <a:rPr lang="en-US" sz="4000" b="1" i="0" dirty="0">
                <a:solidFill>
                  <a:srgbClr val="242021"/>
                </a:solidFill>
                <a:effectLst/>
                <a:latin typeface="ChronicaPro-Bold"/>
              </a:rPr>
              <a:t>must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to say that something is very necessary or very important.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- We use </a:t>
            </a:r>
            <a:r>
              <a:rPr lang="en-US" sz="4000" b="1" i="0" dirty="0">
                <a:solidFill>
                  <a:srgbClr val="242021"/>
                </a:solidFill>
                <a:effectLst/>
                <a:latin typeface="ChronicaPro-Bold"/>
              </a:rPr>
              <a:t>mustn’t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to say that doing something is not allowed.</a:t>
            </a:r>
            <a:r>
              <a:rPr lang="en-US" sz="3600" dirty="0"/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71D5BF-5F10-F705-740C-72820EFFC19C}"/>
              </a:ext>
            </a:extLst>
          </p:cNvPr>
          <p:cNvSpPr/>
          <p:nvPr/>
        </p:nvSpPr>
        <p:spPr>
          <a:xfrm>
            <a:off x="1522387" y="1455567"/>
            <a:ext cx="9431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must / mustn’t</a:t>
            </a:r>
          </a:p>
        </p:txBody>
      </p:sp>
    </p:spTree>
    <p:extLst>
      <p:ext uri="{BB962C8B-B14F-4D97-AF65-F5344CB8AC3E}">
        <p14:creationId xmlns:p14="http://schemas.microsoft.com/office/powerpoint/2010/main" val="3234455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73909" y="1341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9" y="1094442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5660" y="1206352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must or mustn’t.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6AF135-B9EB-BF9E-D480-B27B243D75A7}"/>
              </a:ext>
            </a:extLst>
          </p:cNvPr>
          <p:cNvSpPr txBox="1"/>
          <p:nvPr/>
        </p:nvSpPr>
        <p:spPr>
          <a:xfrm>
            <a:off x="546434" y="2143118"/>
            <a:ext cx="11088056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1.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You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leave the hotel room before 12 o’clock.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2.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You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make lots of noise in the museum.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3.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My mum says you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always tell the truth.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4.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You know you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go to bed with your shoes on.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3077B4"/>
                </a:solidFill>
                <a:effectLst/>
                <a:latin typeface="ChronicaPro-Bold"/>
              </a:rPr>
              <a:t>5. 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I want to speak English better. I </a:t>
            </a:r>
            <a:r>
              <a:rPr lang="en-US" sz="3600" b="0" i="0" dirty="0">
                <a:solidFill>
                  <a:srgbClr val="949599"/>
                </a:solidFill>
                <a:effectLst/>
                <a:latin typeface="ChronicaPro-Book"/>
              </a:rPr>
              <a:t>_______ </a:t>
            </a:r>
            <a:r>
              <a:rPr lang="en-US" sz="3600" b="0" i="0" dirty="0" err="1">
                <a:solidFill>
                  <a:srgbClr val="242021"/>
                </a:solidFill>
                <a:effectLst/>
                <a:latin typeface="ChronicaPro-Book"/>
              </a:rPr>
              <a:t>practise</a:t>
            </a:r>
            <a:r>
              <a:rPr lang="en-US" sz="3600" b="0" i="0" dirty="0">
                <a:solidFill>
                  <a:srgbClr val="242021"/>
                </a:solidFill>
                <a:effectLst/>
                <a:latin typeface="ChronicaPro-Book"/>
              </a:rPr>
              <a:t> more.</a:t>
            </a:r>
            <a:r>
              <a:rPr lang="en-US" sz="3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9DFD0-4061-E1BF-8B00-F8C0A91BAF05}"/>
              </a:ext>
            </a:extLst>
          </p:cNvPr>
          <p:cNvSpPr txBox="1"/>
          <p:nvPr/>
        </p:nvSpPr>
        <p:spPr>
          <a:xfrm>
            <a:off x="2049518" y="2293901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7C9F4D-BBF4-AF92-DFA0-BF5A4AFD85C4}"/>
              </a:ext>
            </a:extLst>
          </p:cNvPr>
          <p:cNvSpPr txBox="1"/>
          <p:nvPr/>
        </p:nvSpPr>
        <p:spPr>
          <a:xfrm>
            <a:off x="1813035" y="3120058"/>
            <a:ext cx="1891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C3B00-D90E-63B7-A0AD-BB913AB82CF1}"/>
              </a:ext>
            </a:extLst>
          </p:cNvPr>
          <p:cNvSpPr txBox="1"/>
          <p:nvPr/>
        </p:nvSpPr>
        <p:spPr>
          <a:xfrm>
            <a:off x="4680431" y="3964991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0ACC4E-6D16-D865-E270-D463647E1AC4}"/>
              </a:ext>
            </a:extLst>
          </p:cNvPr>
          <p:cNvSpPr txBox="1"/>
          <p:nvPr/>
        </p:nvSpPr>
        <p:spPr>
          <a:xfrm>
            <a:off x="3704896" y="4781331"/>
            <a:ext cx="1891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7502D9-1D98-6C15-8C89-537C44969890}"/>
              </a:ext>
            </a:extLst>
          </p:cNvPr>
          <p:cNvSpPr txBox="1"/>
          <p:nvPr/>
        </p:nvSpPr>
        <p:spPr>
          <a:xfrm>
            <a:off x="7073462" y="5597672"/>
            <a:ext cx="1368756" cy="70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must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73909" y="1341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028" name="Picture 4" descr="Áp Phích Quy Tắc Lớp Học Bảng Tạm Trên Màu Cam Hình minh họa Sẵn có - Tải  xuống Hình ảnh Ngay bây giờ - Áp phích - Ký hiệu, Giáo dục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87" y="1306283"/>
            <a:ext cx="3484270" cy="52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8" y="1365920"/>
            <a:ext cx="3824825" cy="5226406"/>
          </a:xfrm>
          <a:prstGeom prst="rect">
            <a:avLst/>
          </a:prstGeom>
        </p:spPr>
      </p:pic>
      <p:pic>
        <p:nvPicPr>
          <p:cNvPr id="1030" name="Picture 6" descr="Premium Vector | If we never try, we will never know., classroom rules,  welcome our class, welcome back to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40" y="1425557"/>
            <a:ext cx="3429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62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73909" y="1341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9" y="1183360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9065" y="1260160"/>
            <a:ext cx="100427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some more rules for you and your classmates.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ADDA3-8425-6799-A5E9-DB4B169F8E9B}"/>
              </a:ext>
            </a:extLst>
          </p:cNvPr>
          <p:cNvSpPr txBox="1"/>
          <p:nvPr/>
        </p:nvSpPr>
        <p:spPr>
          <a:xfrm>
            <a:off x="1069065" y="1963696"/>
            <a:ext cx="10339349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must arrive on time.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mustn’t pick flowers in the school garden.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must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______________________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 mustn’t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____________________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______________________________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.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4509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270" y="1163269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138121"/>
            <a:ext cx="10757055" cy="461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Grammar 1: Countable nouns and Uncountable Nouns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Grammar 2: How to use the modal verbs:</a:t>
            </a:r>
            <a:r>
              <a:rPr lang="en-US" sz="4000" b="1" dirty="0"/>
              <a:t> must </a:t>
            </a:r>
            <a:r>
              <a:rPr lang="en-US" sz="4000" dirty="0"/>
              <a:t>and</a:t>
            </a:r>
            <a:r>
              <a:rPr lang="en-US" sz="4000" b="1" dirty="0"/>
              <a:t> mustn’t</a:t>
            </a:r>
          </a:p>
        </p:txBody>
      </p:sp>
    </p:spTree>
    <p:extLst>
      <p:ext uri="{BB962C8B-B14F-4D97-AF65-F5344CB8AC3E}">
        <p14:creationId xmlns:p14="http://schemas.microsoft.com/office/powerpoint/2010/main" val="3540890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5538" y="-34242"/>
            <a:ext cx="12192000" cy="1083309"/>
            <a:chOff x="7620" y="-7620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7" y="2583834"/>
            <a:ext cx="725926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- Make sentences using must / mustn’t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672" y="2095438"/>
            <a:ext cx="3743702" cy="37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4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9642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NATURAL WONDERS OF VIET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39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2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5877" y="1206227"/>
            <a:ext cx="2190621" cy="74986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4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099631" y="2561552"/>
            <a:ext cx="3313151" cy="1036110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COUNTABLE AND UNCOUNTABLE NOUNS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8902" y="4209711"/>
            <a:ext cx="2190621" cy="73668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MUST / MUSTN’T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63157" y="5558447"/>
            <a:ext cx="2586097" cy="80501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CONSOLIDATION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3936" y="1363413"/>
            <a:ext cx="5680374" cy="48275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</a:rPr>
              <a:t>Sing a song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43936" y="2302213"/>
            <a:ext cx="5675110" cy="138254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C or U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Choose the correct option.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 in the blanks.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45382" y="4072063"/>
            <a:ext cx="5743692" cy="97506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Fill in the blanks.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rules.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816498" y="1581159"/>
            <a:ext cx="939709" cy="98039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4213" y="3079607"/>
            <a:ext cx="595418" cy="113010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599523" y="4578055"/>
            <a:ext cx="1156683" cy="9803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46828" y="5548174"/>
            <a:ext cx="5740800" cy="81528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/>
                </a:solidFill>
              </a:rPr>
              <a:t>Homework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682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 'Some things you can count, some things you can't' Song (Countable-Uncountable) English on To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1001" y="2241540"/>
            <a:ext cx="11185237" cy="4068543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2387" y="1307688"/>
            <a:ext cx="9431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Countable and uncountable nouns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8276" y="2587838"/>
            <a:ext cx="10452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Countable nouns are for the people and things we can count using numbers. </a:t>
            </a:r>
          </a:p>
          <a:p>
            <a:pPr algn="just"/>
            <a:r>
              <a:rPr lang="en-US" sz="3200" dirty="0"/>
              <a:t>Countable nouns can be singular: a rock, an island ..., or plural: rocks, islands ...</a:t>
            </a:r>
            <a:endParaRPr lang="en-US" sz="3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88276" y="4649941"/>
            <a:ext cx="10452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Uncountable nouns are for the things that we cannot count with numbers.</a:t>
            </a:r>
          </a:p>
          <a:p>
            <a:pPr algn="just"/>
            <a:r>
              <a:rPr lang="en-US" sz="3200" dirty="0"/>
              <a:t>They usually do not have a plural form: cream, chocolate ...</a:t>
            </a:r>
            <a:endParaRPr lang="en-US" sz="3200" i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B242E93-1CE0-41AB-8AE1-F4FCE9295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414450"/>
              </p:ext>
            </p:extLst>
          </p:nvPr>
        </p:nvGraphicFramePr>
        <p:xfrm>
          <a:off x="633248" y="2156591"/>
          <a:ext cx="10925503" cy="4451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74621">
                  <a:extLst>
                    <a:ext uri="{9D8B030D-6E8A-4147-A177-3AD203B41FA5}">
                      <a16:colId xmlns:a16="http://schemas.microsoft.com/office/drawing/2014/main" val="3298838803"/>
                    </a:ext>
                  </a:extLst>
                </a:gridCol>
                <a:gridCol w="1150882">
                  <a:extLst>
                    <a:ext uri="{9D8B030D-6E8A-4147-A177-3AD203B41FA5}">
                      <a16:colId xmlns:a16="http://schemas.microsoft.com/office/drawing/2014/main" val="1887905675"/>
                    </a:ext>
                  </a:extLst>
                </a:gridCol>
              </a:tblGrid>
              <a:tr h="881565">
                <a:tc>
                  <a:txBody>
                    <a:bodyPr/>
                    <a:lstStyle/>
                    <a:p>
                      <a:r>
                        <a:rPr lang="en-US" sz="3400" dirty="0"/>
                        <a:t>1. The children are very tired after a day of fun.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183917"/>
                  </a:ext>
                </a:extLst>
              </a:tr>
              <a:tr h="768868">
                <a:tc>
                  <a:txBody>
                    <a:bodyPr/>
                    <a:lstStyle/>
                    <a:p>
                      <a:r>
                        <a:rPr lang="en-US" sz="3400" dirty="0"/>
                        <a:t>2. Be careful! The water is deep.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82941"/>
                  </a:ext>
                </a:extLst>
              </a:tr>
              <a:tr h="747802">
                <a:tc>
                  <a:txBody>
                    <a:bodyPr/>
                    <a:lstStyle/>
                    <a:p>
                      <a:r>
                        <a:rPr lang="en-US" sz="3400" dirty="0"/>
                        <a:t>3. My mother uses real butter in the cakes she bakes.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097290"/>
                  </a:ext>
                </a:extLst>
              </a:tr>
              <a:tr h="925709">
                <a:tc>
                  <a:txBody>
                    <a:bodyPr/>
                    <a:lstStyle/>
                    <a:p>
                      <a:r>
                        <a:rPr lang="en-US" sz="3400" dirty="0"/>
                        <a:t>4. Remember to bring the necessary travel items.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95070"/>
                  </a:ext>
                </a:extLst>
              </a:tr>
              <a:tr h="925709">
                <a:tc>
                  <a:txBody>
                    <a:bodyPr/>
                    <a:lstStyle/>
                    <a:p>
                      <a:r>
                        <a:rPr lang="en-US" sz="3400" dirty="0"/>
                        <a:t>5. – How about meeting in the canteen for some tea? </a:t>
                      </a:r>
                    </a:p>
                    <a:p>
                      <a:r>
                        <a:rPr lang="en-US" sz="3400" dirty="0"/>
                        <a:t>    – Sure. What time?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509166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4" y="1035894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7105" y="1156016"/>
            <a:ext cx="89698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the underlined noun countable or uncountable? Write C (countable) or U (uncountable).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AF9D6-E414-4A39-B2AB-0074B44736C3}"/>
              </a:ext>
            </a:extLst>
          </p:cNvPr>
          <p:cNvSpPr txBox="1"/>
          <p:nvPr/>
        </p:nvSpPr>
        <p:spPr>
          <a:xfrm>
            <a:off x="10730820" y="2288542"/>
            <a:ext cx="42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326AF7-D5DA-4C65-925A-2665A40CF1BD}"/>
              </a:ext>
            </a:extLst>
          </p:cNvPr>
          <p:cNvSpPr txBox="1"/>
          <p:nvPr/>
        </p:nvSpPr>
        <p:spPr>
          <a:xfrm>
            <a:off x="10737443" y="3118662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3FBAF2-F2B7-42E6-AF0A-075A4135E6C6}"/>
              </a:ext>
            </a:extLst>
          </p:cNvPr>
          <p:cNvSpPr txBox="1"/>
          <p:nvPr/>
        </p:nvSpPr>
        <p:spPr>
          <a:xfrm>
            <a:off x="10737443" y="3846758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169413-E55D-427B-A5AF-BC0EC2CAEE51}"/>
              </a:ext>
            </a:extLst>
          </p:cNvPr>
          <p:cNvSpPr txBox="1"/>
          <p:nvPr/>
        </p:nvSpPr>
        <p:spPr>
          <a:xfrm>
            <a:off x="10758024" y="4666710"/>
            <a:ext cx="428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38DC69-E463-48F9-93DC-A9C9BEA5F3BA}"/>
              </a:ext>
            </a:extLst>
          </p:cNvPr>
          <p:cNvSpPr txBox="1"/>
          <p:nvPr/>
        </p:nvSpPr>
        <p:spPr>
          <a:xfrm>
            <a:off x="10730820" y="5692911"/>
            <a:ext cx="486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U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5" name="Round Single Corner Rectangle 3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ound Single Corner Rectangle 4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2387" y="1455567"/>
            <a:ext cx="94313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Countable and uncountable nouns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2AECB-A310-3EE8-5365-75D5C35D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29" y="2654493"/>
            <a:ext cx="10974341" cy="253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39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1" name="Round Single Corner Rectangle 7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ound Single Corner Rectangle 7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 Single Corner Rectangle 7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" y="1036653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9267" y="1101246"/>
            <a:ext cx="8120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 for each sentence.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1C9AC-4239-F1C9-3508-C7C471B4018D}"/>
              </a:ext>
            </a:extLst>
          </p:cNvPr>
          <p:cNvSpPr txBox="1"/>
          <p:nvPr/>
        </p:nvSpPr>
        <p:spPr>
          <a:xfrm>
            <a:off x="653612" y="1705603"/>
            <a:ext cx="111547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 have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questions to ask you.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few 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little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Australia is very nice. It has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natural wonders.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much 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many</a:t>
            </a: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This is a difficult lesson, so only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students can understand it.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few 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many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523764-F2E8-3E09-8468-CC6A4FC8E153}"/>
              </a:ext>
            </a:extLst>
          </p:cNvPr>
          <p:cNvSpPr/>
          <p:nvPr/>
        </p:nvSpPr>
        <p:spPr>
          <a:xfrm>
            <a:off x="1466193" y="2301766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05D81B-E1BE-2AF7-E893-18F09BD4A41B}"/>
              </a:ext>
            </a:extLst>
          </p:cNvPr>
          <p:cNvSpPr/>
          <p:nvPr/>
        </p:nvSpPr>
        <p:spPr>
          <a:xfrm>
            <a:off x="4141077" y="4093781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FE2A90-79C8-FD75-CA5A-6C31E7EBB573}"/>
              </a:ext>
            </a:extLst>
          </p:cNvPr>
          <p:cNvSpPr/>
          <p:nvPr/>
        </p:nvSpPr>
        <p:spPr>
          <a:xfrm>
            <a:off x="1466193" y="5951432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1" name="Round Single Corner Rectangle 7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Round Single Corner Rectangle 7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 Single Corner Rectangle 7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" y="1036653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9267" y="1101246"/>
            <a:ext cx="8120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 for each sentence.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1C9AC-4239-F1C9-3508-C7C471B4018D}"/>
              </a:ext>
            </a:extLst>
          </p:cNvPr>
          <p:cNvSpPr txBox="1"/>
          <p:nvPr/>
        </p:nvSpPr>
        <p:spPr>
          <a:xfrm>
            <a:off x="512039" y="2046322"/>
            <a:ext cx="1097446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It is a very dry area. There isn’t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rain in summer.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a little 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much</a:t>
            </a:r>
          </a:p>
          <a:p>
            <a:endParaRPr lang="en-US" sz="4000" b="1" i="0" dirty="0">
              <a:solidFill>
                <a:srgbClr val="3077B4"/>
              </a:solidFill>
              <a:effectLst/>
            </a:endParaRPr>
          </a:p>
          <a:p>
            <a:r>
              <a:rPr lang="en-US" sz="4000" b="1" i="0" dirty="0">
                <a:solidFill>
                  <a:srgbClr val="3077B4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We’ve got very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time before our train leaves. We must hurry up!</a:t>
            </a:r>
          </a:p>
          <a:p>
            <a:r>
              <a:rPr lang="en-US" sz="4000" b="0" i="0" dirty="0">
                <a:solidFill>
                  <a:srgbClr val="3077B4"/>
                </a:solidFill>
                <a:effectLst/>
              </a:rPr>
              <a:t>		A.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little 			</a:t>
            </a:r>
            <a:r>
              <a:rPr lang="en-US" sz="4000" b="0" i="0" dirty="0">
                <a:solidFill>
                  <a:srgbClr val="3077B4"/>
                </a:solidFill>
                <a:effectLst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much</a:t>
            </a:r>
            <a:r>
              <a:rPr lang="en-US" sz="4000" dirty="0"/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6EC0C89-2DE3-058C-F451-6D92B14F0B91}"/>
              </a:ext>
            </a:extLst>
          </p:cNvPr>
          <p:cNvSpPr/>
          <p:nvPr/>
        </p:nvSpPr>
        <p:spPr>
          <a:xfrm>
            <a:off x="5864772" y="3247697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96C9B5-986F-FB24-D637-2C1595BD3B01}"/>
              </a:ext>
            </a:extLst>
          </p:cNvPr>
          <p:cNvSpPr/>
          <p:nvPr/>
        </p:nvSpPr>
        <p:spPr>
          <a:xfrm>
            <a:off x="2159277" y="5675017"/>
            <a:ext cx="788276" cy="77251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4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2174</TotalTime>
  <Words>729</Words>
  <Application>Microsoft Office PowerPoint</Application>
  <PresentationFormat>Widescreen</PresentationFormat>
  <Paragraphs>116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ChronicaPro-Bold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120</cp:revision>
  <dcterms:created xsi:type="dcterms:W3CDTF">2020-12-09T02:04:09Z</dcterms:created>
  <dcterms:modified xsi:type="dcterms:W3CDTF">2024-06-07T09:57:05Z</dcterms:modified>
</cp:coreProperties>
</file>